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57" r:id="rId3"/>
    <p:sldId id="258" r:id="rId4"/>
    <p:sldId id="259" r:id="rId5"/>
    <p:sldId id="260" r:id="rId6"/>
    <p:sldId id="266" r:id="rId7"/>
    <p:sldId id="273" r:id="rId8"/>
    <p:sldId id="277" r:id="rId9"/>
    <p:sldId id="291" r:id="rId10"/>
    <p:sldId id="292" r:id="rId11"/>
    <p:sldId id="261" r:id="rId12"/>
    <p:sldId id="285" r:id="rId13"/>
    <p:sldId id="286" r:id="rId14"/>
    <p:sldId id="262" r:id="rId15"/>
    <p:sldId id="263" r:id="rId16"/>
    <p:sldId id="272" r:id="rId17"/>
    <p:sldId id="264" r:id="rId18"/>
    <p:sldId id="278" r:id="rId19"/>
    <p:sldId id="275" r:id="rId20"/>
    <p:sldId id="276" r:id="rId21"/>
    <p:sldId id="271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17CD-4725-482D-AFAB-452120B42B17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66AF0-9436-47C3-B93D-021516164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66AF0-9436-47C3-B93D-021516164B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66AF0-9436-47C3-B93D-021516164B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8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66AF0-9436-47C3-B93D-021516164B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66AF0-9436-47C3-B93D-021516164B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66AF0-9436-47C3-B93D-021516164B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1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0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5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6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9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2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8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2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AF7C2-8CDE-4AD9-9644-1400ED62482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ADE0-3746-4067-AC86-86C7D0F13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5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09713" y="83820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opperplate Gothic Light" panose="020E0507020206020404" pitchFamily="34" charset="0"/>
              </a:rPr>
              <a:t>Supervised Learning </a:t>
            </a:r>
            <a:br>
              <a:rPr lang="en-US" altLang="en-US" dirty="0">
                <a:latin typeface="Copperplate Gothic Light" panose="020E0507020206020404" pitchFamily="34" charset="0"/>
              </a:rPr>
            </a:br>
            <a:r>
              <a:rPr lang="en-US" altLang="en-US" dirty="0" smtClean="0">
                <a:latin typeface="Copperplate Gothic Light" panose="020E0507020206020404" pitchFamily="34" charset="0"/>
              </a:rPr>
              <a:t> </a:t>
            </a:r>
            <a:r>
              <a:rPr lang="en-US" altLang="en-US" dirty="0">
                <a:latin typeface="Copperplate Gothic Light" panose="020E0507020206020404" pitchFamily="34" charset="0"/>
              </a:rPr>
              <a:t>k Nearest Neighbors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8589" y="3627439"/>
            <a:ext cx="1219200" cy="1143000"/>
            <a:chOff x="4468813" y="4572000"/>
            <a:chExt cx="1219200" cy="1143000"/>
          </a:xfrm>
        </p:grpSpPr>
        <p:sp>
          <p:nvSpPr>
            <p:cNvPr id="6" name="Isosceles Triangle 5"/>
            <p:cNvSpPr/>
            <p:nvPr/>
          </p:nvSpPr>
          <p:spPr>
            <a:xfrm>
              <a:off x="5383213" y="54102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5383213" y="45720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8813" y="51054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59338" y="4953000"/>
              <a:ext cx="381000" cy="381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8143874" y="3436939"/>
            <a:ext cx="1828800" cy="1752600"/>
            <a:chOff x="1474434" y="2895600"/>
            <a:chExt cx="1828800" cy="1752600"/>
          </a:xfrm>
        </p:grpSpPr>
        <p:sp>
          <p:nvSpPr>
            <p:cNvPr id="11" name="Isosceles Triangle 10"/>
            <p:cNvSpPr/>
            <p:nvPr/>
          </p:nvSpPr>
          <p:spPr>
            <a:xfrm>
              <a:off x="2742847" y="40386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2742847" y="32004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28447" y="37338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18972" y="3581400"/>
              <a:ext cx="381000" cy="381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1474434" y="2895600"/>
              <a:ext cx="1828800" cy="1752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45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227965"/>
            <a:ext cx="11673840" cy="549275"/>
          </a:xfrm>
        </p:spPr>
        <p:txBody>
          <a:bodyPr>
            <a:noAutofit/>
          </a:bodyPr>
          <a:lstStyle/>
          <a:p>
            <a:r>
              <a:rPr lang="en-GB" sz="1800" dirty="0"/>
              <a:t>X-Y Scatterplot of the 19 samples for which pairwise Euclidean distances are listed in Table 1. Among the 4 nearest </a:t>
            </a:r>
            <a:r>
              <a:rPr lang="en-GB" sz="1800" dirty="0" err="1"/>
              <a:t>neighbors</a:t>
            </a:r>
            <a:r>
              <a:rPr lang="en-GB" sz="1800" dirty="0"/>
              <a:t> of the test sample, the most frequent class label </a:t>
            </a:r>
            <a:r>
              <a:rPr lang="en-GB" sz="1800" dirty="0" err="1"/>
              <a:t>color</a:t>
            </a:r>
            <a:r>
              <a:rPr lang="en-GB" sz="1800" dirty="0"/>
              <a:t> is red, and thus the test sample is assigned to the red class.</a:t>
            </a:r>
            <a:endParaRPr lang="en-US" sz="1800" dirty="0"/>
          </a:p>
        </p:txBody>
      </p:sp>
      <p:pic>
        <p:nvPicPr>
          <p:cNvPr id="4098" name="Picture 2" descr="File:Knn sample 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1" y="777240"/>
            <a:ext cx="7879080" cy="592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Estimation of </a:t>
            </a:r>
            <a:r>
              <a:rPr lang="en-US" b="1" i="1" u="sng" dirty="0" smtClean="0">
                <a:solidFill>
                  <a:srgbClr val="002060"/>
                </a:solidFill>
              </a:rPr>
              <a:t>K</a:t>
            </a:r>
            <a:endParaRPr lang="en-US" b="1" i="1" u="sng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value for k can be found by algorithm </a:t>
            </a:r>
            <a:r>
              <a:rPr lang="en-US" dirty="0">
                <a:solidFill>
                  <a:srgbClr val="C00000"/>
                </a:solidFill>
              </a:rPr>
              <a:t>tuning</a:t>
            </a:r>
            <a:r>
              <a:rPr lang="en-US" dirty="0"/>
              <a:t>. It is a good idea to try many </a:t>
            </a:r>
            <a:r>
              <a:rPr lang="en-US" dirty="0" smtClean="0">
                <a:solidFill>
                  <a:srgbClr val="C00000"/>
                </a:solidFill>
              </a:rPr>
              <a:t>different</a:t>
            </a:r>
            <a:r>
              <a:rPr lang="en-US" dirty="0" smtClean="0"/>
              <a:t> values </a:t>
            </a:r>
            <a:r>
              <a:rPr lang="en-US" dirty="0"/>
              <a:t>for k </a:t>
            </a:r>
            <a:r>
              <a:rPr lang="en-US" dirty="0" smtClean="0"/>
              <a:t>and </a:t>
            </a:r>
            <a:r>
              <a:rPr lang="en-US" dirty="0"/>
              <a:t>see what works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for your problem. </a:t>
            </a:r>
            <a:r>
              <a:rPr lang="en-US" dirty="0" smtClean="0"/>
              <a:t>The computational </a:t>
            </a:r>
            <a:r>
              <a:rPr lang="en-US" dirty="0"/>
              <a:t>complexity of KNN increases with the size of the training dataset.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19387" y="3643312"/>
            <a:ext cx="7391400" cy="214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buFont typeface="Wingdings"/>
              <a:buChar char=""/>
              <a:defRPr/>
            </a:pPr>
            <a:r>
              <a:rPr lang="en-US" smtClean="0"/>
              <a:t>Choosing the value of </a:t>
            </a:r>
            <a:r>
              <a:rPr lang="en-US" i="1" smtClean="0"/>
              <a:t>k</a:t>
            </a:r>
            <a:r>
              <a:rPr lang="en-US" smtClean="0"/>
              <a:t>:</a:t>
            </a:r>
          </a:p>
          <a:p>
            <a:pPr marL="640080" lvl="1" indent="-274320">
              <a:buFont typeface="Wingdings 2"/>
              <a:buChar char=""/>
              <a:defRPr/>
            </a:pPr>
            <a:r>
              <a:rPr lang="en-US" smtClean="0"/>
              <a:t>If </a:t>
            </a:r>
            <a:r>
              <a:rPr lang="en-US" i="1" smtClean="0"/>
              <a:t>k</a:t>
            </a:r>
            <a:r>
              <a:rPr lang="en-US" smtClean="0"/>
              <a:t> is too small, sensitive to noise points</a:t>
            </a:r>
          </a:p>
          <a:p>
            <a:pPr marL="640080" lvl="1" indent="-274320">
              <a:buFont typeface="Wingdings 2"/>
              <a:buChar char=""/>
              <a:defRPr/>
            </a:pPr>
            <a:r>
              <a:rPr lang="en-US" smtClean="0"/>
              <a:t>If </a:t>
            </a:r>
            <a:r>
              <a:rPr lang="en-US" i="1" smtClean="0"/>
              <a:t>k</a:t>
            </a:r>
            <a:r>
              <a:rPr lang="en-US" smtClean="0"/>
              <a:t> is too large, neighborhood may include points from other classes</a:t>
            </a:r>
          </a:p>
          <a:p>
            <a:pPr marL="640080" lvl="1" indent="-274320">
              <a:buFont typeface="Wingdings 2"/>
              <a:buChar char=""/>
              <a:defRPr/>
            </a:pPr>
            <a:r>
              <a:rPr lang="en-US" smtClean="0"/>
              <a:t>Choose an odd value for </a:t>
            </a:r>
            <a:r>
              <a:rPr lang="en-US" sz="2000" i="1" smtClean="0"/>
              <a:t>k</a:t>
            </a:r>
            <a:r>
              <a:rPr lang="en-US" smtClean="0"/>
              <a:t>, to eliminate 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Choosing large k reduces the impact and variance caused by noisy data (it smooths the boundary), but can bias the model (it ignores small but important patterns)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1149"/>
            <a:ext cx="10515600" cy="38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25413"/>
            <a:ext cx="10515600" cy="636111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Suppose, we took extremely large k, as large as the </a:t>
            </a:r>
            <a:r>
              <a:rPr lang="en-US" dirty="0" smtClean="0">
                <a:solidFill>
                  <a:srgbClr val="C00000"/>
                </a:solidFill>
              </a:rPr>
              <a:t>total  number </a:t>
            </a:r>
            <a:r>
              <a:rPr lang="en-US" dirty="0" smtClean="0"/>
              <a:t>of observations in the </a:t>
            </a:r>
            <a:r>
              <a:rPr lang="en-US" dirty="0" smtClean="0">
                <a:solidFill>
                  <a:srgbClr val="C00000"/>
                </a:solidFill>
              </a:rPr>
              <a:t>training data</a:t>
            </a:r>
            <a:r>
              <a:rPr lang="en-US" dirty="0" smtClean="0"/>
              <a:t>. In this case, the most common class always has a majority of the voters (always </a:t>
            </a:r>
            <a:r>
              <a:rPr lang="en-US" dirty="0" smtClean="0">
                <a:solidFill>
                  <a:srgbClr val="C00000"/>
                </a:solidFill>
              </a:rPr>
              <a:t>predict the majority class</a:t>
            </a:r>
            <a:r>
              <a:rPr lang="en-US" dirty="0" smtClean="0"/>
              <a:t>, regardless of the nearest neighbors).</a:t>
            </a:r>
          </a:p>
          <a:p>
            <a:pPr algn="just"/>
            <a:r>
              <a:rPr lang="en-US" dirty="0" smtClean="0"/>
              <a:t>On the opposite site, using </a:t>
            </a:r>
            <a:r>
              <a:rPr lang="en-US" dirty="0" smtClean="0">
                <a:solidFill>
                  <a:srgbClr val="C00000"/>
                </a:solidFill>
              </a:rPr>
              <a:t>single nearest neighbor </a:t>
            </a:r>
            <a:r>
              <a:rPr lang="en-US" dirty="0" smtClean="0"/>
              <a:t>allows the noisy data or outlier to influence the classification. </a:t>
            </a:r>
          </a:p>
          <a:p>
            <a:pPr algn="just"/>
            <a:r>
              <a:rPr lang="en-US" dirty="0" smtClean="0"/>
              <a:t>In practice, choosing k depends on the difficulty of the concept to be learned and the number of records in the training data set. One common practice is to </a:t>
            </a:r>
            <a:r>
              <a:rPr lang="en-US" dirty="0" smtClean="0">
                <a:solidFill>
                  <a:srgbClr val="C00000"/>
                </a:solidFill>
              </a:rPr>
              <a:t>begin</a:t>
            </a:r>
            <a:r>
              <a:rPr lang="en-US" dirty="0" smtClean="0"/>
              <a:t> with k equal to the square root of the number of dataset. Suppose, training examples are 15 and so k = 4.</a:t>
            </a:r>
          </a:p>
          <a:p>
            <a:pPr algn="just"/>
            <a:r>
              <a:rPr lang="en-US" dirty="0" smtClean="0"/>
              <a:t>However, such rules may not always work. Alternative approach is to test </a:t>
            </a:r>
            <a:r>
              <a:rPr lang="en-US" dirty="0" smtClean="0">
                <a:solidFill>
                  <a:srgbClr val="C00000"/>
                </a:solidFill>
              </a:rPr>
              <a:t>several k values </a:t>
            </a:r>
            <a:r>
              <a:rPr lang="en-US" dirty="0" smtClean="0"/>
              <a:t>on a variety of test datasets and choose the one that delivers best classification performance.  </a:t>
            </a:r>
          </a:p>
          <a:p>
            <a:pPr algn="just"/>
            <a:r>
              <a:rPr lang="en-US" dirty="0" smtClean="0"/>
              <a:t>A less common , but interesting solution is to choose a large k, but apply a </a:t>
            </a:r>
            <a:r>
              <a:rPr lang="en-US" dirty="0" smtClean="0">
                <a:solidFill>
                  <a:srgbClr val="C00000"/>
                </a:solidFill>
              </a:rPr>
              <a:t>weighted voting </a:t>
            </a:r>
            <a:r>
              <a:rPr lang="en-US" dirty="0" smtClean="0"/>
              <a:t>where vote of the closer neighbor is considered more important.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KNN also known as- 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397000"/>
            <a:ext cx="10515600" cy="4775200"/>
          </a:xfrm>
        </p:spPr>
        <p:txBody>
          <a:bodyPr>
            <a:normAutofit/>
          </a:bodyPr>
          <a:lstStyle/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C00000"/>
                </a:solidFill>
              </a:rPr>
              <a:t>Instance-Based Learning: </a:t>
            </a:r>
            <a:r>
              <a:rPr lang="en-US" dirty="0"/>
              <a:t>The raw training instances are used to make predictions. </a:t>
            </a:r>
            <a:r>
              <a:rPr lang="en-US" dirty="0" smtClean="0"/>
              <a:t>As such </a:t>
            </a:r>
            <a:r>
              <a:rPr lang="en-US" dirty="0"/>
              <a:t>KNN is often referred to as instance-based learning or a case-based learning (</a:t>
            </a:r>
            <a:r>
              <a:rPr lang="en-US" dirty="0" smtClean="0"/>
              <a:t>where each </a:t>
            </a:r>
            <a:r>
              <a:rPr lang="en-US" dirty="0"/>
              <a:t>training instance is a case from the problem domain</a:t>
            </a:r>
            <a:r>
              <a:rPr lang="en-US" dirty="0" smtClean="0"/>
              <a:t>).</a:t>
            </a:r>
          </a:p>
          <a:p>
            <a:pPr algn="just">
              <a:spcAft>
                <a:spcPts val="1800"/>
              </a:spcAft>
            </a:pPr>
            <a:r>
              <a:rPr lang="en-US" dirty="0" smtClean="0">
                <a:solidFill>
                  <a:srgbClr val="C00000"/>
                </a:solidFill>
              </a:rPr>
              <a:t>Lazy </a:t>
            </a:r>
            <a:r>
              <a:rPr lang="en-US" dirty="0">
                <a:solidFill>
                  <a:srgbClr val="C00000"/>
                </a:solidFill>
              </a:rPr>
              <a:t>Learning: </a:t>
            </a:r>
            <a:r>
              <a:rPr lang="en-US" dirty="0"/>
              <a:t>No learning of the model is required and all of the work happens </a:t>
            </a:r>
            <a:r>
              <a:rPr lang="en-US" dirty="0" smtClean="0"/>
              <a:t>at the </a:t>
            </a:r>
            <a:r>
              <a:rPr lang="en-US" dirty="0"/>
              <a:t>time a prediction is requested. As such, KNN is often referred to as a lazy </a:t>
            </a:r>
            <a:r>
              <a:rPr lang="en-US" dirty="0" smtClean="0"/>
              <a:t>learning algorithm</a:t>
            </a:r>
            <a:r>
              <a:rPr lang="en-US" dirty="0"/>
              <a:t>.</a:t>
            </a:r>
          </a:p>
          <a:p>
            <a:pPr algn="just">
              <a:spcAft>
                <a:spcPts val="1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KNN for </a:t>
            </a:r>
            <a:r>
              <a:rPr lang="en-US" b="1" dirty="0" smtClean="0">
                <a:solidFill>
                  <a:srgbClr val="002060"/>
                </a:solidFill>
              </a:rPr>
              <a:t>Classification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4426"/>
            <a:ext cx="10515600" cy="5062537"/>
          </a:xfrm>
        </p:spPr>
        <p:txBody>
          <a:bodyPr>
            <a:normAutofit lnSpcReduction="10000"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When KNN is used for </a:t>
            </a:r>
            <a:r>
              <a:rPr lang="en-US" dirty="0" smtClean="0"/>
              <a:t>classification, </a:t>
            </a:r>
            <a:r>
              <a:rPr lang="en-US" dirty="0"/>
              <a:t>the output can be calculated as the class with the </a:t>
            </a:r>
            <a:r>
              <a:rPr lang="en-US" dirty="0" smtClean="0">
                <a:solidFill>
                  <a:srgbClr val="C00000"/>
                </a:solidFill>
              </a:rPr>
              <a:t>highest frequency </a:t>
            </a:r>
            <a:r>
              <a:rPr lang="en-US" dirty="0"/>
              <a:t>from the </a:t>
            </a:r>
            <a:r>
              <a:rPr lang="en-US" dirty="0">
                <a:solidFill>
                  <a:srgbClr val="C00000"/>
                </a:solidFill>
              </a:rPr>
              <a:t>k-most similar </a:t>
            </a:r>
            <a:r>
              <a:rPr lang="en-US" dirty="0"/>
              <a:t>instances. Each instance in essence votes for their class </a:t>
            </a:r>
            <a:r>
              <a:rPr lang="en-US" dirty="0" smtClean="0"/>
              <a:t>and the </a:t>
            </a:r>
            <a:r>
              <a:rPr lang="en-US" dirty="0"/>
              <a:t>class with the most votes is taken as the prediction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Class probabilities </a:t>
            </a:r>
            <a:r>
              <a:rPr lang="en-US" dirty="0"/>
              <a:t>can be </a:t>
            </a:r>
            <a:r>
              <a:rPr lang="en-US" dirty="0" smtClean="0"/>
              <a:t>calculated as </a:t>
            </a:r>
            <a:r>
              <a:rPr lang="en-US" dirty="0"/>
              <a:t>the normalized frequency of samples that belong to each class in the set of k most </a:t>
            </a:r>
            <a:r>
              <a:rPr lang="en-US" dirty="0" smtClean="0"/>
              <a:t>similar instances </a:t>
            </a:r>
            <a:r>
              <a:rPr lang="en-US" dirty="0"/>
              <a:t>for a new data instance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/>
              <a:t>If you are using k and you have an even number of classes (e.g. 2) it is a good idea to </a:t>
            </a:r>
            <a:r>
              <a:rPr lang="en-US" dirty="0" smtClean="0"/>
              <a:t>choose a </a:t>
            </a:r>
            <a:r>
              <a:rPr lang="en-US" dirty="0"/>
              <a:t>k value with an odd number to avoid a tie.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8" y="3914773"/>
            <a:ext cx="6038850" cy="13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</a:rPr>
              <a:t>Summary- </a:t>
            </a:r>
            <a:br>
              <a:rPr lang="en-US" sz="2800" i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i="1" dirty="0" smtClean="0"/>
              <a:t>k</a:t>
            </a: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Nearest Neighbor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6324600" y="723900"/>
            <a:ext cx="4267200" cy="4873625"/>
          </a:xfrm>
        </p:spPr>
        <p:txBody>
          <a:bodyPr>
            <a:noAutofit/>
          </a:bodyPr>
          <a:lstStyle/>
          <a:p>
            <a:r>
              <a:rPr lang="en-US" altLang="en-US" sz="2200" dirty="0">
                <a:solidFill>
                  <a:srgbClr val="C00000"/>
                </a:solidFill>
              </a:rPr>
              <a:t>Requires 3 things:</a:t>
            </a:r>
          </a:p>
          <a:p>
            <a:pPr lvl="1"/>
            <a:r>
              <a:rPr lang="en-US" altLang="en-US" sz="2200" dirty="0"/>
              <a:t>The set of stored records</a:t>
            </a:r>
          </a:p>
          <a:p>
            <a:pPr lvl="1"/>
            <a:r>
              <a:rPr lang="en-US" altLang="en-US" sz="2200" dirty="0"/>
              <a:t>Distance metric to compute distance between records</a:t>
            </a:r>
          </a:p>
          <a:p>
            <a:pPr lvl="1"/>
            <a:r>
              <a:rPr lang="en-US" altLang="en-US" sz="2200" dirty="0"/>
              <a:t>The value of </a:t>
            </a:r>
            <a:r>
              <a:rPr lang="en-US" altLang="en-US" sz="2200" i="1" dirty="0"/>
              <a:t>k</a:t>
            </a:r>
            <a:r>
              <a:rPr lang="en-US" altLang="en-US" sz="2200" dirty="0"/>
              <a:t>, the number of nearest neighbors to retrieve</a:t>
            </a:r>
          </a:p>
          <a:p>
            <a:pPr lvl="1"/>
            <a:endParaRPr lang="en-US" altLang="en-US" sz="2200" dirty="0" smtClean="0"/>
          </a:p>
          <a:p>
            <a:r>
              <a:rPr lang="en-US" altLang="en-US" sz="2200" dirty="0">
                <a:solidFill>
                  <a:srgbClr val="C00000"/>
                </a:solidFill>
              </a:rPr>
              <a:t>To classify an unknown record:</a:t>
            </a:r>
          </a:p>
          <a:p>
            <a:pPr lvl="1"/>
            <a:r>
              <a:rPr lang="en-US" altLang="en-US" sz="2200" dirty="0"/>
              <a:t>Compute distance to other training records</a:t>
            </a:r>
          </a:p>
          <a:p>
            <a:pPr lvl="1"/>
            <a:r>
              <a:rPr lang="en-US" altLang="en-US" sz="2200" dirty="0"/>
              <a:t>Identify </a:t>
            </a:r>
            <a:r>
              <a:rPr lang="en-US" altLang="en-US" sz="2200" i="1" dirty="0"/>
              <a:t>k</a:t>
            </a:r>
            <a:r>
              <a:rPr lang="en-US" altLang="en-US" sz="2200" dirty="0"/>
              <a:t> nearest neighbors</a:t>
            </a:r>
          </a:p>
          <a:p>
            <a:pPr lvl="1"/>
            <a:r>
              <a:rPr lang="en-US" altLang="en-US" sz="2200" dirty="0"/>
              <a:t>Use class labels of nearest neighbors to determine the class label of unknown record (e.g., by taking majority vote)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18394" y="1941513"/>
            <a:ext cx="4343400" cy="3276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317" name="Group 16"/>
          <p:cNvGrpSpPr>
            <a:grpSpLocks/>
          </p:cNvGrpSpPr>
          <p:nvPr/>
        </p:nvGrpSpPr>
        <p:grpSpPr bwMode="auto">
          <a:xfrm>
            <a:off x="2255838" y="2703513"/>
            <a:ext cx="1828800" cy="1752600"/>
            <a:chOff x="1474434" y="2895600"/>
            <a:chExt cx="1828800" cy="1752600"/>
          </a:xfrm>
        </p:grpSpPr>
        <p:sp>
          <p:nvSpPr>
            <p:cNvPr id="5" name="Isosceles Triangle 4"/>
            <p:cNvSpPr/>
            <p:nvPr/>
          </p:nvSpPr>
          <p:spPr>
            <a:xfrm>
              <a:off x="2742846" y="40386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2742846" y="32004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28446" y="37338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18971" y="3581400"/>
              <a:ext cx="381000" cy="381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1474434" y="2895600"/>
              <a:ext cx="1828800" cy="1752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Preparing Data For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314950"/>
          </a:xfrm>
        </p:spPr>
        <p:txBody>
          <a:bodyPr>
            <a:normAutofit fontScale="92500" lnSpcReduction="10000"/>
          </a:bodyPr>
          <a:lstStyle/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C00000"/>
                </a:solidFill>
              </a:rPr>
              <a:t>Rescale Data: </a:t>
            </a:r>
            <a:r>
              <a:rPr lang="en-US" dirty="0"/>
              <a:t>KNN performs much better if all of the data has the same scale. </a:t>
            </a:r>
            <a:r>
              <a:rPr lang="en-US" dirty="0" smtClean="0"/>
              <a:t>Normalizing </a:t>
            </a:r>
            <a:r>
              <a:rPr lang="en-US" dirty="0"/>
              <a:t>your data to the range between 0 and 1 is a good idea. It may also be a good </a:t>
            </a:r>
            <a:r>
              <a:rPr lang="en-US" dirty="0" smtClean="0"/>
              <a:t>idea to </a:t>
            </a:r>
            <a:r>
              <a:rPr lang="en-US" dirty="0"/>
              <a:t>standardize your data if it has a Gaussian distribution.</a:t>
            </a:r>
          </a:p>
          <a:p>
            <a:pPr algn="just">
              <a:spcAft>
                <a:spcPts val="1800"/>
              </a:spcAft>
            </a:pPr>
            <a:r>
              <a:rPr lang="en-US" dirty="0" smtClean="0">
                <a:solidFill>
                  <a:srgbClr val="C00000"/>
                </a:solidFill>
              </a:rPr>
              <a:t>Address </a:t>
            </a:r>
            <a:r>
              <a:rPr lang="en-US" dirty="0">
                <a:solidFill>
                  <a:srgbClr val="C00000"/>
                </a:solidFill>
              </a:rPr>
              <a:t>Missing Data: </a:t>
            </a:r>
            <a:r>
              <a:rPr lang="en-US" dirty="0"/>
              <a:t>Missing data will mean that the distance between </a:t>
            </a:r>
            <a:r>
              <a:rPr lang="en-US" dirty="0" smtClean="0"/>
              <a:t>samples cannot </a:t>
            </a:r>
            <a:r>
              <a:rPr lang="en-US" dirty="0"/>
              <a:t>be calculated. These samples could be excluded or the missing values could </a:t>
            </a:r>
            <a:r>
              <a:rPr lang="en-US" dirty="0" smtClean="0"/>
              <a:t>be imputed</a:t>
            </a:r>
            <a:r>
              <a:rPr lang="en-US" dirty="0"/>
              <a:t>.</a:t>
            </a:r>
          </a:p>
          <a:p>
            <a:pPr algn="just">
              <a:spcAft>
                <a:spcPts val="1800"/>
              </a:spcAft>
            </a:pPr>
            <a:r>
              <a:rPr lang="en-US" dirty="0" smtClean="0"/>
              <a:t> </a:t>
            </a:r>
            <a:r>
              <a:rPr lang="en-US" dirty="0">
                <a:solidFill>
                  <a:srgbClr val="C00000"/>
                </a:solidFill>
              </a:rPr>
              <a:t>Lower Dimensionality: </a:t>
            </a:r>
            <a:r>
              <a:rPr lang="en-US" dirty="0"/>
              <a:t>KNN is suited for lower dimensional data. You can try it </a:t>
            </a:r>
            <a:r>
              <a:rPr lang="en-US" dirty="0" smtClean="0"/>
              <a:t>on high </a:t>
            </a:r>
            <a:r>
              <a:rPr lang="en-US" dirty="0"/>
              <a:t>dimensional data (hundreds or thousands of input variables) but be aware that </a:t>
            </a:r>
            <a:r>
              <a:rPr lang="en-US" dirty="0" smtClean="0"/>
              <a:t>it may </a:t>
            </a:r>
            <a:r>
              <a:rPr lang="en-US" dirty="0"/>
              <a:t>not </a:t>
            </a:r>
            <a:r>
              <a:rPr lang="en-US" dirty="0" smtClean="0"/>
              <a:t>perform well. </a:t>
            </a:r>
            <a:r>
              <a:rPr lang="en-US" dirty="0"/>
              <a:t>KNN can </a:t>
            </a:r>
            <a:r>
              <a:rPr lang="en-US" dirty="0" smtClean="0"/>
              <a:t>benefit </a:t>
            </a:r>
            <a:r>
              <a:rPr lang="en-US" dirty="0"/>
              <a:t>from feature selection </a:t>
            </a:r>
            <a:r>
              <a:rPr lang="en-US" dirty="0" smtClean="0"/>
              <a:t>that reduces </a:t>
            </a:r>
            <a:r>
              <a:rPr lang="en-US" dirty="0"/>
              <a:t>the dimensionality of the input feature space</a:t>
            </a:r>
            <a:r>
              <a:rPr lang="en-US" dirty="0" smtClean="0"/>
              <a:t>.</a:t>
            </a:r>
          </a:p>
          <a:p>
            <a:pPr algn="just">
              <a:spcAft>
                <a:spcPts val="18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Fuzzification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b="1" i="1" dirty="0"/>
              <a:t> </a:t>
            </a:r>
            <a:r>
              <a:rPr lang="en-US" dirty="0"/>
              <a:t>it is a transformation which exploits uncertainty in feature values in order to increase classification performance.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545E7FD-6EC4-446E-8B55-2F29B2E75A3F}" type="slidenum">
              <a:rPr lang="zh-CN" altLang="en-US"/>
              <a:pPr eaLnBrk="1" hangingPunct="1"/>
              <a:t>18</a:t>
            </a:fld>
            <a:endParaRPr lang="en-US" altLang="zh-CN"/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78593"/>
            <a:ext cx="10515600" cy="1325563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b="1" dirty="0" smtClean="0">
                <a:solidFill>
                  <a:srgbClr val="002060"/>
                </a:solidFill>
                <a:ea typeface="宋体" panose="02010600030101010101" pitchFamily="2" charset="-122"/>
              </a:rPr>
              <a:t>Discussion on the </a:t>
            </a:r>
            <a:r>
              <a:rPr lang="en-US" altLang="zh-CN" b="1" i="1" dirty="0" smtClean="0">
                <a:solidFill>
                  <a:srgbClr val="002060"/>
                </a:solidFill>
                <a:ea typeface="宋体" panose="02010600030101010101" pitchFamily="2" charset="-122"/>
              </a:rPr>
              <a:t>k</a:t>
            </a:r>
            <a:r>
              <a:rPr lang="en-US" altLang="zh-CN" b="1" dirty="0" smtClean="0">
                <a:solidFill>
                  <a:srgbClr val="002060"/>
                </a:solidFill>
                <a:ea typeface="宋体" panose="02010600030101010101" pitchFamily="2" charset="-122"/>
              </a:rPr>
              <a:t>-NN Algorithm</a:t>
            </a:r>
            <a:endParaRPr lang="en-US" altLang="zh-CN" sz="3200" b="1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28750"/>
            <a:ext cx="10515600" cy="513170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k-NN algorithm for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continuous-valued target </a:t>
            </a:r>
            <a:r>
              <a:rPr lang="en-US" altLang="zh-CN" dirty="0">
                <a:ea typeface="宋体" panose="02010600030101010101" pitchFamily="2" charset="-122"/>
              </a:rPr>
              <a:t>functions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C00000"/>
                </a:solidFill>
                <a:ea typeface="宋体" panose="02010600030101010101" pitchFamily="2" charset="-122"/>
              </a:rPr>
              <a:t>Distance-weighted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nearest neighbor algorithm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Weight the contribution of each of the k neighbors according to their distance to the query point</a:t>
            </a:r>
            <a:r>
              <a:rPr lang="en-US" altLang="zh-CN" sz="2800" i="1" dirty="0">
                <a:ea typeface="宋体" panose="02010600030101010101" pitchFamily="2" charset="-122"/>
              </a:rPr>
              <a:t> </a:t>
            </a:r>
            <a:r>
              <a:rPr lang="en-US" altLang="zh-CN" sz="2800" i="1" dirty="0" err="1">
                <a:ea typeface="宋体" panose="02010600030101010101" pitchFamily="2" charset="-122"/>
              </a:rPr>
              <a:t>x</a:t>
            </a:r>
            <a:r>
              <a:rPr lang="en-US" altLang="zh-CN" sz="2800" i="1" baseline="-25000" dirty="0" err="1">
                <a:ea typeface="宋体" panose="02010600030101010101" pitchFamily="2" charset="-122"/>
              </a:rPr>
              <a:t>q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giving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greater weight </a:t>
            </a:r>
            <a:r>
              <a:rPr lang="en-US" altLang="zh-CN" sz="2800" dirty="0">
                <a:ea typeface="宋体" panose="02010600030101010101" pitchFamily="2" charset="-122"/>
              </a:rPr>
              <a:t>to closer neighbors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Similarly, for real-valued target functions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65164"/>
              </p:ext>
            </p:extLst>
          </p:nvPr>
        </p:nvGraphicFramePr>
        <p:xfrm>
          <a:off x="9047617" y="5074895"/>
          <a:ext cx="1612900" cy="85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3" imgW="1473120" imgH="685800" progId="Equation.3">
                  <p:embed/>
                </p:oleObj>
              </mc:Choice>
              <mc:Fallback>
                <p:oleObj name="Equation" r:id="rId3" imgW="147312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7617" y="5074895"/>
                        <a:ext cx="1612900" cy="854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583543" y="2696256"/>
            <a:ext cx="7024914" cy="1161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Replace least square error method with KNN in regression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30514" y="2022021"/>
            <a:ext cx="9492343" cy="5132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 indent="-457200" algn="ctr">
              <a:buFont typeface="Arial" panose="020B0604020202020204" pitchFamily="34" charset="0"/>
              <a:buChar char="•"/>
            </a:pPr>
            <a:r>
              <a:rPr lang="en-US" altLang="zh-CN" sz="2800" dirty="0"/>
              <a:t>Calculate the </a:t>
            </a:r>
            <a:r>
              <a:rPr lang="en-US" altLang="zh-CN" sz="2800" dirty="0">
                <a:solidFill>
                  <a:srgbClr val="C00000"/>
                </a:solidFill>
              </a:rPr>
              <a:t>mean</a:t>
            </a:r>
            <a:r>
              <a:rPr lang="en-US" altLang="zh-CN" sz="2800" dirty="0"/>
              <a:t> values of the</a:t>
            </a:r>
            <a:r>
              <a:rPr lang="en-US" altLang="zh-CN" sz="2800" i="1" dirty="0"/>
              <a:t> k</a:t>
            </a:r>
            <a:r>
              <a:rPr lang="en-US" altLang="zh-CN" sz="2800" dirty="0"/>
              <a:t> nearest neighbors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1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sz="3200" b="1" i="1" dirty="0">
                <a:solidFill>
                  <a:srgbClr val="002060"/>
                </a:solidFill>
              </a:rPr>
              <a:t>k</a:t>
            </a:r>
            <a:r>
              <a:rPr lang="en-US" b="1" dirty="0" smtClean="0">
                <a:solidFill>
                  <a:srgbClr val="002060"/>
                </a:solidFill>
              </a:rPr>
              <a:t> Nearest Neighbor Advantages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57288" y="1157289"/>
            <a:ext cx="9186861" cy="5200649"/>
          </a:xfrm>
        </p:spPr>
        <p:txBody>
          <a:bodyPr>
            <a:normAutofit/>
          </a:bodyPr>
          <a:lstStyle/>
          <a:p>
            <a:pPr marL="274320" indent="-274320">
              <a:buFont typeface="Wingdings"/>
              <a:buChar char=""/>
              <a:defRPr/>
            </a:pPr>
            <a:r>
              <a:rPr lang="en-US" dirty="0" smtClean="0"/>
              <a:t>Simple technique that is easily implemented</a:t>
            </a:r>
          </a:p>
          <a:p>
            <a:pPr marL="274320" indent="-274320">
              <a:buFont typeface="Wingdings"/>
              <a:buChar char=""/>
              <a:defRPr/>
            </a:pPr>
            <a:r>
              <a:rPr lang="en-US" dirty="0" smtClean="0"/>
              <a:t>Building model is cheap</a:t>
            </a:r>
          </a:p>
          <a:p>
            <a:pPr marL="274320" indent="-274320">
              <a:buFont typeface="Wingdings"/>
              <a:buChar char=""/>
              <a:defRPr/>
            </a:pPr>
            <a:r>
              <a:rPr lang="en-US" dirty="0" smtClean="0"/>
              <a:t>Extremely flexible classification scheme</a:t>
            </a:r>
          </a:p>
          <a:p>
            <a:pPr marL="274320" indent="-274320">
              <a:buFont typeface="Wingdings"/>
              <a:buChar char=""/>
              <a:defRPr/>
            </a:pPr>
            <a:r>
              <a:rPr lang="en-US" dirty="0" smtClean="0"/>
              <a:t>Well suited for</a:t>
            </a:r>
          </a:p>
          <a:p>
            <a:pPr marL="640080" lvl="1" indent="-274320">
              <a:buFont typeface="Wingdings 2"/>
              <a:buChar char=""/>
              <a:defRPr/>
            </a:pPr>
            <a:r>
              <a:rPr lang="en-US" dirty="0" smtClean="0"/>
              <a:t>Multi-modal classes</a:t>
            </a:r>
          </a:p>
        </p:txBody>
      </p:sp>
    </p:spTree>
    <p:extLst>
      <p:ext uri="{BB962C8B-B14F-4D97-AF65-F5344CB8AC3E}">
        <p14:creationId xmlns:p14="http://schemas.microsoft.com/office/powerpoint/2010/main" val="16740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36537"/>
            <a:ext cx="10515600" cy="906463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k-Nearest Neighbors (KNN)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4827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We will </a:t>
            </a:r>
            <a:r>
              <a:rPr lang="en-US" sz="3200" dirty="0"/>
              <a:t>discover the k-Nearest Neighbors (KNN) algorithm for </a:t>
            </a:r>
            <a:r>
              <a:rPr lang="en-US" sz="3200" dirty="0" smtClean="0"/>
              <a:t>classification as- </a:t>
            </a:r>
          </a:p>
          <a:p>
            <a:endParaRPr lang="en-US" sz="3200" dirty="0"/>
          </a:p>
          <a:p>
            <a:pPr>
              <a:spcAft>
                <a:spcPts val="1800"/>
              </a:spcAft>
            </a:pPr>
            <a:r>
              <a:rPr lang="en-US" sz="3200" dirty="0" smtClean="0"/>
              <a:t>The </a:t>
            </a:r>
            <a:r>
              <a:rPr lang="en-US" sz="3200" dirty="0"/>
              <a:t>model</a:t>
            </a:r>
            <a:r>
              <a:rPr lang="en-US" sz="3200" dirty="0">
                <a:solidFill>
                  <a:srgbClr val="C00000"/>
                </a:solidFill>
              </a:rPr>
              <a:t> representation </a:t>
            </a:r>
            <a:r>
              <a:rPr lang="en-US" sz="3200" dirty="0"/>
              <a:t>used by KNN.</a:t>
            </a:r>
          </a:p>
          <a:p>
            <a:pPr>
              <a:spcAft>
                <a:spcPts val="1800"/>
              </a:spcAft>
            </a:pPr>
            <a:r>
              <a:rPr lang="en-US" sz="3200" dirty="0" smtClean="0"/>
              <a:t>How </a:t>
            </a:r>
            <a:r>
              <a:rPr lang="en-US" sz="3200" dirty="0"/>
              <a:t>a model is </a:t>
            </a:r>
            <a:r>
              <a:rPr lang="en-US" sz="3200" dirty="0">
                <a:solidFill>
                  <a:srgbClr val="C00000"/>
                </a:solidFill>
              </a:rPr>
              <a:t>learned</a:t>
            </a:r>
            <a:r>
              <a:rPr lang="en-US" sz="3200" dirty="0"/>
              <a:t> using </a:t>
            </a:r>
            <a:r>
              <a:rPr lang="en-US" sz="3200" dirty="0" smtClean="0"/>
              <a:t>KNN.</a:t>
            </a:r>
            <a:endParaRPr lang="en-US" sz="3200" dirty="0"/>
          </a:p>
          <a:p>
            <a:pPr>
              <a:spcAft>
                <a:spcPts val="1800"/>
              </a:spcAft>
            </a:pPr>
            <a:r>
              <a:rPr lang="en-US" sz="3200" dirty="0" smtClean="0"/>
              <a:t>How </a:t>
            </a:r>
            <a:r>
              <a:rPr lang="en-US" sz="3200" dirty="0"/>
              <a:t>to make </a:t>
            </a:r>
            <a:r>
              <a:rPr lang="en-US" sz="3200" dirty="0">
                <a:solidFill>
                  <a:srgbClr val="C00000"/>
                </a:solidFill>
              </a:rPr>
              <a:t>predictions</a:t>
            </a:r>
            <a:r>
              <a:rPr lang="en-US" sz="3200" dirty="0"/>
              <a:t> using KNN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31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i="1" dirty="0">
                <a:solidFill>
                  <a:srgbClr val="002060"/>
                </a:solidFill>
              </a:rPr>
              <a:t>k</a:t>
            </a:r>
            <a:r>
              <a:rPr lang="en-US" b="1" dirty="0" smtClean="0">
                <a:solidFill>
                  <a:srgbClr val="002060"/>
                </a:solidFill>
              </a:rPr>
              <a:t> Nearest Neighbor Disadvantages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600201"/>
            <a:ext cx="7467600" cy="4873625"/>
          </a:xfrm>
        </p:spPr>
        <p:txBody>
          <a:bodyPr/>
          <a:lstStyle/>
          <a:p>
            <a:pPr marL="228600" lvl="1">
              <a:spcAft>
                <a:spcPts val="1800"/>
              </a:spcAft>
            </a:pPr>
            <a:r>
              <a:rPr lang="en-US" altLang="en-US" sz="2800" dirty="0"/>
              <a:t>Requires distance computation of k-nearest neighbors</a:t>
            </a:r>
          </a:p>
          <a:p>
            <a:pPr marL="228600" lvl="1">
              <a:spcAft>
                <a:spcPts val="1800"/>
              </a:spcAft>
            </a:pPr>
            <a:r>
              <a:rPr lang="en-US" altLang="en-US" sz="2800" dirty="0"/>
              <a:t>Computationally intensive, especially when the size of the training set grows</a:t>
            </a:r>
          </a:p>
          <a:p>
            <a:pPr>
              <a:spcAft>
                <a:spcPts val="1800"/>
              </a:spcAft>
            </a:pPr>
            <a:r>
              <a:rPr lang="en-US" altLang="en-US" dirty="0" smtClean="0"/>
              <a:t>Accuracy can be severely degraded by the presence of noisy or irrelevant features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29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2060"/>
                </a:solidFill>
              </a:rPr>
              <a:t>k-NN Time Complexity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dirty="0"/>
              <a:t>Suppose there are </a:t>
            </a:r>
            <a:r>
              <a:rPr lang="en-US" altLang="en-US" dirty="0">
                <a:solidFill>
                  <a:srgbClr val="C00000"/>
                </a:solidFill>
              </a:rPr>
              <a:t>m instances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C00000"/>
                </a:solidFill>
              </a:rPr>
              <a:t>n features </a:t>
            </a:r>
            <a:r>
              <a:rPr lang="en-US" altLang="en-US" dirty="0"/>
              <a:t>in the dataset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Nearest neighbor algorithm requires computing m distances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Each distance computation involves scanning through each feature value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Running time complexity is proportional to </a:t>
            </a:r>
            <a:r>
              <a:rPr lang="en-US" altLang="en-US" b="1" dirty="0">
                <a:solidFill>
                  <a:srgbClr val="FF0000"/>
                </a:solidFill>
              </a:rPr>
              <a:t>m X n</a:t>
            </a:r>
          </a:p>
        </p:txBody>
      </p:sp>
    </p:spTree>
    <p:extLst>
      <p:ext uri="{BB962C8B-B14F-4D97-AF65-F5344CB8AC3E}">
        <p14:creationId xmlns:p14="http://schemas.microsoft.com/office/powerpoint/2010/main" val="16228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k-Nearest Neighbors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447800"/>
            <a:ext cx="775811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Data </a:t>
            </a:r>
            <a:r>
              <a:rPr lang="en-US" b="1" dirty="0">
                <a:solidFill>
                  <a:srgbClr val="002060"/>
                </a:solidFill>
              </a:rPr>
              <a:t>for each class is quite separated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85875"/>
            <a:ext cx="851535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KNN and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3013"/>
            <a:ext cx="10515600" cy="49339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462087"/>
            <a:ext cx="5824538" cy="1409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3" y="2871787"/>
            <a:ext cx="5929312" cy="12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63" y="4700587"/>
            <a:ext cx="7600950" cy="1166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413" y="4700587"/>
            <a:ext cx="1981200" cy="10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87" y="4091781"/>
            <a:ext cx="64008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066925"/>
            <a:ext cx="8639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Making Predictions with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4426"/>
            <a:ext cx="10515600" cy="50625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Instance: X1 = 8:093607318, X2 = 3:365731514,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85962"/>
            <a:ext cx="10120312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Suppose, K=3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we can use the MODE() statistical function in a </a:t>
            </a:r>
            <a:r>
              <a:rPr lang="en-US" dirty="0" smtClean="0"/>
              <a:t>spreadsheet to </a:t>
            </a:r>
            <a:r>
              <a:rPr lang="en-US" dirty="0"/>
              <a:t>return the most frequent value.</a:t>
            </a:r>
          </a:p>
          <a:p>
            <a:pPr marL="0" indent="0" algn="just">
              <a:buNone/>
            </a:pPr>
            <a:r>
              <a:rPr lang="en-US" dirty="0" smtClean="0"/>
              <a:t>                                             prediction </a:t>
            </a:r>
            <a:r>
              <a:rPr lang="en-US" dirty="0"/>
              <a:t>= mode(class(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1825625"/>
            <a:ext cx="5257800" cy="17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64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KNN Model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250"/>
            <a:ext cx="10515600" cy="4351338"/>
          </a:xfrm>
        </p:spPr>
        <p:txBody>
          <a:bodyPr>
            <a:noAutofit/>
          </a:bodyPr>
          <a:lstStyle/>
          <a:p>
            <a:pPr algn="just">
              <a:spcAft>
                <a:spcPts val="1800"/>
              </a:spcAft>
            </a:pPr>
            <a:r>
              <a:rPr lang="en-US" sz="3200" dirty="0"/>
              <a:t>The model representation for KNN is the </a:t>
            </a:r>
            <a:r>
              <a:rPr lang="en-US" sz="3200" dirty="0">
                <a:solidFill>
                  <a:srgbClr val="C00000"/>
                </a:solidFill>
              </a:rPr>
              <a:t>entire training </a:t>
            </a:r>
            <a:r>
              <a:rPr lang="en-US" sz="3200" dirty="0" smtClean="0"/>
              <a:t>dataset.</a:t>
            </a:r>
          </a:p>
          <a:p>
            <a:pPr algn="just">
              <a:spcAft>
                <a:spcPts val="1800"/>
              </a:spcAft>
            </a:pPr>
            <a:r>
              <a:rPr lang="en-US" sz="3200" dirty="0" smtClean="0"/>
              <a:t>It has </a:t>
            </a:r>
            <a:r>
              <a:rPr lang="en-US" sz="3200" dirty="0" smtClean="0">
                <a:solidFill>
                  <a:srgbClr val="FF0000"/>
                </a:solidFill>
              </a:rPr>
              <a:t>no-model </a:t>
            </a:r>
            <a:r>
              <a:rPr lang="en-US" sz="3200" dirty="0"/>
              <a:t>other than storing the entire dataset, so there is </a:t>
            </a:r>
            <a:r>
              <a:rPr lang="en-US" sz="3200" dirty="0" smtClean="0">
                <a:solidFill>
                  <a:srgbClr val="C00000"/>
                </a:solidFill>
              </a:rPr>
              <a:t>no-learning</a:t>
            </a:r>
            <a:r>
              <a:rPr lang="en-US" sz="3200" dirty="0" smtClean="0"/>
              <a:t> </a:t>
            </a:r>
            <a:r>
              <a:rPr lang="en-US" sz="3200" dirty="0"/>
              <a:t>required</a:t>
            </a:r>
            <a:r>
              <a:rPr lang="en-US" sz="3200" dirty="0" smtClean="0"/>
              <a:t>.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Because the entire training dataset </a:t>
            </a:r>
            <a:r>
              <a:rPr lang="en-US" sz="3200" dirty="0" smtClean="0"/>
              <a:t>is stored</a:t>
            </a:r>
            <a:r>
              <a:rPr lang="en-US" sz="3200" dirty="0"/>
              <a:t>, you may want to think carefully about the </a:t>
            </a:r>
            <a:r>
              <a:rPr lang="en-US" sz="3200" dirty="0">
                <a:solidFill>
                  <a:srgbClr val="C00000"/>
                </a:solidFill>
              </a:rPr>
              <a:t>consistency</a:t>
            </a:r>
            <a:r>
              <a:rPr lang="en-US" sz="3200" dirty="0"/>
              <a:t> of your training data. It might </a:t>
            </a:r>
            <a:r>
              <a:rPr lang="en-US" sz="3200" dirty="0" smtClean="0"/>
              <a:t>be a </a:t>
            </a:r>
            <a:r>
              <a:rPr lang="en-US" sz="3200" dirty="0"/>
              <a:t>good idea to curate it, update it often as new data becomes available and remove </a:t>
            </a:r>
            <a:r>
              <a:rPr lang="en-US" sz="3200" dirty="0" smtClean="0">
                <a:solidFill>
                  <a:srgbClr val="FF0000"/>
                </a:solidFill>
              </a:rPr>
              <a:t>erroneous</a:t>
            </a:r>
            <a:r>
              <a:rPr lang="en-US" sz="3200" dirty="0" smtClean="0"/>
              <a:t> and </a:t>
            </a:r>
            <a:r>
              <a:rPr lang="en-US" sz="3200" dirty="0">
                <a:solidFill>
                  <a:srgbClr val="FF0000"/>
                </a:solidFill>
              </a:rPr>
              <a:t>outlier</a:t>
            </a:r>
            <a:r>
              <a:rPr lang="en-US" sz="3200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1513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Making Predictions with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86387"/>
          </a:xfrm>
        </p:spPr>
        <p:txBody>
          <a:bodyPr>
            <a:normAutofit lnSpcReduction="10000"/>
          </a:bodyPr>
          <a:lstStyle/>
          <a:p>
            <a:pPr algn="just">
              <a:spcAft>
                <a:spcPts val="1800"/>
              </a:spcAft>
            </a:pPr>
            <a:r>
              <a:rPr lang="en-US" dirty="0"/>
              <a:t>KNN makes predictions using the </a:t>
            </a:r>
            <a:r>
              <a:rPr lang="en-US" dirty="0">
                <a:solidFill>
                  <a:srgbClr val="C00000"/>
                </a:solidFill>
              </a:rPr>
              <a:t>training dataset di</a:t>
            </a:r>
            <a:r>
              <a:rPr lang="en-US" dirty="0"/>
              <a:t>rectly. Predictions are made for a </a:t>
            </a:r>
            <a:r>
              <a:rPr lang="en-US" dirty="0" smtClean="0"/>
              <a:t>new data </a:t>
            </a:r>
            <a:r>
              <a:rPr lang="en-US" dirty="0"/>
              <a:t>point by </a:t>
            </a:r>
            <a:r>
              <a:rPr lang="en-US" dirty="0">
                <a:solidFill>
                  <a:srgbClr val="C00000"/>
                </a:solidFill>
              </a:rPr>
              <a:t>searching</a:t>
            </a:r>
            <a:r>
              <a:rPr lang="en-US" dirty="0"/>
              <a:t> through the entire training set for the </a:t>
            </a:r>
            <a:r>
              <a:rPr lang="en-US" dirty="0">
                <a:solidFill>
                  <a:srgbClr val="C00000"/>
                </a:solidFill>
              </a:rPr>
              <a:t>k most similar instances </a:t>
            </a:r>
            <a:r>
              <a:rPr lang="en-US" dirty="0"/>
              <a:t>(</a:t>
            </a:r>
            <a:r>
              <a:rPr lang="en-US" dirty="0" smtClean="0"/>
              <a:t>the neighbors</a:t>
            </a:r>
            <a:r>
              <a:rPr lang="en-US" dirty="0"/>
              <a:t>) and summarizing the output </a:t>
            </a:r>
            <a:r>
              <a:rPr lang="en-US" dirty="0" smtClean="0"/>
              <a:t>as per those </a:t>
            </a:r>
            <a:r>
              <a:rPr lang="en-US" dirty="0"/>
              <a:t>k instances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/>
              <a:t>To determine which of the k instances in the training dataset are most similar to a </a:t>
            </a:r>
            <a:r>
              <a:rPr lang="en-US" dirty="0" smtClean="0"/>
              <a:t>new input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distance measure </a:t>
            </a:r>
            <a:r>
              <a:rPr lang="en-US" dirty="0"/>
              <a:t>is used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 </a:t>
            </a:r>
            <a:r>
              <a:rPr lang="en-US" dirty="0"/>
              <a:t>most popular </a:t>
            </a:r>
            <a:r>
              <a:rPr lang="en-US" dirty="0" smtClean="0"/>
              <a:t>distance </a:t>
            </a:r>
            <a:r>
              <a:rPr lang="en-US" dirty="0"/>
              <a:t>measure is </a:t>
            </a:r>
            <a:r>
              <a:rPr lang="en-US" dirty="0">
                <a:solidFill>
                  <a:srgbClr val="FF0000"/>
                </a:solidFill>
              </a:rPr>
              <a:t>Euclidean distance</a:t>
            </a:r>
            <a:r>
              <a:rPr lang="en-US" dirty="0"/>
              <a:t>. Euclidean distance is calculated as the square root of the sum </a:t>
            </a:r>
            <a:r>
              <a:rPr lang="en-US" dirty="0" smtClean="0"/>
              <a:t>of the </a:t>
            </a:r>
            <a:r>
              <a:rPr lang="en-US" dirty="0"/>
              <a:t>squared </a:t>
            </a:r>
            <a:r>
              <a:rPr lang="en-US" dirty="0" smtClean="0"/>
              <a:t>differences </a:t>
            </a:r>
            <a:r>
              <a:rPr lang="en-US" dirty="0"/>
              <a:t>between a point </a:t>
            </a:r>
            <a:r>
              <a:rPr lang="en-US" dirty="0" smtClean="0"/>
              <a:t>p and </a:t>
            </a:r>
            <a:r>
              <a:rPr lang="en-US" dirty="0"/>
              <a:t>point q</a:t>
            </a:r>
            <a:r>
              <a:rPr lang="en-US" dirty="0" smtClean="0"/>
              <a:t> </a:t>
            </a:r>
            <a:r>
              <a:rPr lang="en-US" dirty="0"/>
              <a:t>across all input attributes </a:t>
            </a:r>
            <a:r>
              <a:rPr lang="en-US" dirty="0" err="1"/>
              <a:t>i</a:t>
            </a:r>
            <a:r>
              <a:rPr lang="en-US" dirty="0" smtClean="0"/>
              <a:t>.</a:t>
            </a:r>
          </a:p>
          <a:p>
            <a:pPr lvl="1">
              <a:spcAft>
                <a:spcPts val="1800"/>
              </a:spcAft>
            </a:pPr>
            <a:r>
              <a:rPr lang="en-US" altLang="en-US" dirty="0" smtClean="0"/>
              <a:t>Euclidean distance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 smtClean="0"/>
              <a:t>				d(</a:t>
            </a:r>
            <a:r>
              <a:rPr lang="en-US" altLang="en-US" dirty="0" err="1" smtClean="0"/>
              <a:t>p,q</a:t>
            </a:r>
            <a:r>
              <a:rPr lang="en-US" altLang="en-US" dirty="0" smtClean="0"/>
              <a:t>) = √∑(p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– q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)</a:t>
            </a:r>
            <a:r>
              <a:rPr lang="en-US" altLang="en-US" baseline="30000" dirty="0" smtClean="0"/>
              <a:t>2</a:t>
            </a:r>
            <a:endParaRPr lang="en-US" alt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76800" y="5795962"/>
            <a:ext cx="12192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2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9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Other popular distance measures include:</a:t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1800"/>
              </a:spcAft>
            </a:pPr>
            <a:r>
              <a:rPr lang="en-US" dirty="0" smtClean="0">
                <a:solidFill>
                  <a:srgbClr val="C00000"/>
                </a:solidFill>
              </a:rPr>
              <a:t>Hamming </a:t>
            </a:r>
            <a:r>
              <a:rPr lang="en-US" dirty="0">
                <a:solidFill>
                  <a:srgbClr val="C00000"/>
                </a:solidFill>
              </a:rPr>
              <a:t>Distance: </a:t>
            </a:r>
            <a:r>
              <a:rPr lang="en-US" dirty="0"/>
              <a:t>Calculate the distance between binary vectors.</a:t>
            </a:r>
          </a:p>
          <a:p>
            <a:pPr algn="just">
              <a:spcAft>
                <a:spcPts val="1800"/>
              </a:spcAft>
            </a:pPr>
            <a:r>
              <a:rPr lang="en-US" dirty="0" smtClean="0">
                <a:solidFill>
                  <a:srgbClr val="C00000"/>
                </a:solidFill>
              </a:rPr>
              <a:t>Manhattan </a:t>
            </a:r>
            <a:r>
              <a:rPr lang="en-US" dirty="0">
                <a:solidFill>
                  <a:srgbClr val="C00000"/>
                </a:solidFill>
              </a:rPr>
              <a:t>Distance: </a:t>
            </a:r>
            <a:r>
              <a:rPr lang="en-US" dirty="0"/>
              <a:t>Calculate the distance between real vectors using the sum of </a:t>
            </a:r>
            <a:r>
              <a:rPr lang="en-US" dirty="0" smtClean="0"/>
              <a:t>their absolute difference</a:t>
            </a:r>
            <a:r>
              <a:rPr lang="en-US" dirty="0"/>
              <a:t>. Also called City Block Distance.</a:t>
            </a:r>
          </a:p>
          <a:p>
            <a:pPr algn="just">
              <a:spcAft>
                <a:spcPts val="1800"/>
              </a:spcAft>
            </a:pPr>
            <a:r>
              <a:rPr lang="en-US" dirty="0" err="1" smtClean="0">
                <a:solidFill>
                  <a:srgbClr val="C00000"/>
                </a:solidFill>
              </a:rPr>
              <a:t>Minkowski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Distance: </a:t>
            </a:r>
            <a:r>
              <a:rPr lang="en-US" dirty="0"/>
              <a:t>Generalization of Euclidean and Manhattan distance.</a:t>
            </a:r>
          </a:p>
        </p:txBody>
      </p:sp>
    </p:spTree>
    <p:extLst>
      <p:ext uri="{BB962C8B-B14F-4D97-AF65-F5344CB8AC3E}">
        <p14:creationId xmlns:p14="http://schemas.microsoft.com/office/powerpoint/2010/main" val="2295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K - Nearest </a:t>
            </a:r>
            <a:r>
              <a:rPr lang="en-US" altLang="en-US" b="1" dirty="0" smtClean="0">
                <a:solidFill>
                  <a:srgbClr val="002060"/>
                </a:solidFill>
              </a:rPr>
              <a:t>Neighbors : Steps</a:t>
            </a:r>
            <a:endParaRPr lang="en-US" altLang="en-US" b="1" dirty="0">
              <a:solidFill>
                <a:srgbClr val="00206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3200" dirty="0"/>
              <a:t>For a given instance T, get the </a:t>
            </a:r>
            <a:r>
              <a:rPr lang="en-US" altLang="en-US" sz="3200" dirty="0">
                <a:solidFill>
                  <a:srgbClr val="C00000"/>
                </a:solidFill>
              </a:rPr>
              <a:t>top k</a:t>
            </a:r>
            <a:r>
              <a:rPr lang="en-US" altLang="en-US" sz="3200" dirty="0"/>
              <a:t> dataset instances that are “</a:t>
            </a:r>
            <a:r>
              <a:rPr lang="en-US" altLang="en-US" sz="3200" dirty="0">
                <a:solidFill>
                  <a:srgbClr val="C00000"/>
                </a:solidFill>
              </a:rPr>
              <a:t>nearest</a:t>
            </a:r>
            <a:r>
              <a:rPr lang="en-US" altLang="en-US" sz="3200" dirty="0"/>
              <a:t>” to T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altLang="en-US" sz="2800" dirty="0"/>
              <a:t>Select a reasonable distance measure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3200" dirty="0"/>
              <a:t>Inspect the </a:t>
            </a:r>
            <a:r>
              <a:rPr lang="en-US" altLang="en-US" sz="3200" dirty="0">
                <a:solidFill>
                  <a:srgbClr val="FF0000"/>
                </a:solidFill>
              </a:rPr>
              <a:t>category</a:t>
            </a:r>
            <a:r>
              <a:rPr lang="en-US" altLang="en-US" sz="3200" dirty="0"/>
              <a:t> of these k instances, choose the category </a:t>
            </a:r>
            <a:r>
              <a:rPr lang="en-US" altLang="en-US" sz="3200" dirty="0">
                <a:solidFill>
                  <a:srgbClr val="FF0000"/>
                </a:solidFill>
              </a:rPr>
              <a:t>C</a:t>
            </a:r>
            <a:r>
              <a:rPr lang="en-US" altLang="en-US" sz="3200" dirty="0"/>
              <a:t> that represent the </a:t>
            </a:r>
            <a:r>
              <a:rPr lang="en-US" altLang="en-US" sz="3200" dirty="0">
                <a:solidFill>
                  <a:srgbClr val="C00000"/>
                </a:solidFill>
              </a:rPr>
              <a:t>most </a:t>
            </a:r>
            <a:r>
              <a:rPr lang="en-US" altLang="en-US" sz="3200" dirty="0" smtClean="0">
                <a:solidFill>
                  <a:srgbClr val="C00000"/>
                </a:solidFill>
              </a:rPr>
              <a:t>instances (majority)</a:t>
            </a:r>
            <a:endParaRPr lang="en-US" altLang="en-US" sz="32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3200" dirty="0"/>
              <a:t>Conclude that T belongs to category </a:t>
            </a:r>
            <a:r>
              <a:rPr lang="en-US" altLang="en-US" sz="32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5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b="1" dirty="0" smtClean="0"/>
              <a:t> Nearest Neighbor</a:t>
            </a:r>
            <a:endParaRPr lang="en-US" b="1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6248400" y="2743200"/>
            <a:ext cx="388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n-US" altLang="en-US" sz="2200" i="1"/>
              <a:t>k</a:t>
            </a:r>
            <a:r>
              <a:rPr lang="en-US" altLang="en-US" sz="2200"/>
              <a:t> = 3: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r>
              <a:rPr lang="en-US" altLang="en-US" sz="1900"/>
              <a:t>Belongs to triangle class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248400" y="3657600"/>
            <a:ext cx="388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n-US" altLang="en-US" sz="2200" i="1"/>
              <a:t>k</a:t>
            </a:r>
            <a:r>
              <a:rPr lang="en-US" altLang="en-US" sz="2200"/>
              <a:t> = 7: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r>
              <a:rPr lang="en-US" altLang="en-US" sz="1900"/>
              <a:t>Belongs to square class</a:t>
            </a:r>
          </a:p>
        </p:txBody>
      </p:sp>
      <p:sp>
        <p:nvSpPr>
          <p:cNvPr id="15" name="Oval 14"/>
          <p:cNvSpPr/>
          <p:nvPr/>
        </p:nvSpPr>
        <p:spPr>
          <a:xfrm>
            <a:off x="2438400" y="1905000"/>
            <a:ext cx="2971800" cy="2743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5368" name="Group 43"/>
          <p:cNvGrpSpPr>
            <a:grpSpLocks/>
          </p:cNvGrpSpPr>
          <p:nvPr/>
        </p:nvGrpSpPr>
        <p:grpSpPr bwMode="auto">
          <a:xfrm>
            <a:off x="1752600" y="1676400"/>
            <a:ext cx="4343400" cy="3276600"/>
            <a:chOff x="228600" y="1676400"/>
            <a:chExt cx="4343400" cy="3276600"/>
          </a:xfrm>
        </p:grpSpPr>
        <p:sp>
          <p:nvSpPr>
            <p:cNvPr id="5" name="Rounded Rectangle 4"/>
            <p:cNvSpPr/>
            <p:nvPr/>
          </p:nvSpPr>
          <p:spPr>
            <a:xfrm>
              <a:off x="228600" y="1676400"/>
              <a:ext cx="4343400" cy="32766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3124200" y="22860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81200" y="41910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19200" y="25908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43000" y="32766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757488" y="35814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2757488" y="27432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43088" y="32766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232025" y="3124200"/>
              <a:ext cx="381000" cy="381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sp>
        <p:nvSpPr>
          <p:cNvPr id="28" name="Oval 27"/>
          <p:cNvSpPr/>
          <p:nvPr/>
        </p:nvSpPr>
        <p:spPr>
          <a:xfrm>
            <a:off x="3013075" y="2438400"/>
            <a:ext cx="1828800" cy="175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248400" y="1828800"/>
            <a:ext cx="388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n-US" altLang="en-US" sz="2200" i="1"/>
              <a:t>k</a:t>
            </a:r>
            <a:r>
              <a:rPr lang="en-US" altLang="en-US" sz="2200"/>
              <a:t> = 1: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r>
              <a:rPr lang="en-US" altLang="en-US" sz="1900"/>
              <a:t>Belongs to square class</a:t>
            </a:r>
          </a:p>
        </p:txBody>
      </p:sp>
      <p:sp>
        <p:nvSpPr>
          <p:cNvPr id="43" name="Oval 42"/>
          <p:cNvSpPr/>
          <p:nvPr/>
        </p:nvSpPr>
        <p:spPr>
          <a:xfrm>
            <a:off x="3429000" y="2819400"/>
            <a:ext cx="9906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animBg="1"/>
      <p:bldP spid="28" grpId="0" animBg="1"/>
      <p:bldP spid="28" grpId="1" animBg="1"/>
      <p:bldP spid="30" grpId="0"/>
      <p:bldP spid="43" grpId="0" animBg="1"/>
      <p:bldP spid="4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b="1" dirty="0" smtClean="0"/>
              <a:t> Nearest Neighbor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2057400" y="1600200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VISIO" r:id="rId3" imgW="9756360" imgH="4523760" progId="Visio.Drawing.6">
                  <p:embed/>
                </p:oleObj>
              </mc:Choice>
              <mc:Fallback>
                <p:oleObj name="VISIO" r:id="rId3" imgW="9756360" imgH="4523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00200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2286000" y="52578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K-nearest neighbors of a record x are data points that have the k smallest distance to x</a:t>
            </a:r>
          </a:p>
        </p:txBody>
      </p:sp>
    </p:spTree>
    <p:extLst>
      <p:ext uri="{BB962C8B-B14F-4D97-AF65-F5344CB8AC3E}">
        <p14:creationId xmlns:p14="http://schemas.microsoft.com/office/powerpoint/2010/main" val="26120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923330"/>
            <a:ext cx="9403080" cy="5797510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19938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shows an X-Y scatterplot of the 19 samples plotted as a function of their 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th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th"/>
              </a:rPr>
              <a:t>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values. One can notice that among the four samples closest to test sample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11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(labeled green), 3/4 of the class labels are for Class A (red color), and therefore, the test sample is assigned to Class A.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12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1384</Words>
  <Application>Microsoft Office PowerPoint</Application>
  <PresentationFormat>Widescreen</PresentationFormat>
  <Paragraphs>123</Paragraphs>
  <Slides>27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宋体</vt:lpstr>
      <vt:lpstr>Arial</vt:lpstr>
      <vt:lpstr>Calibri</vt:lpstr>
      <vt:lpstr>Calibri Light</vt:lpstr>
      <vt:lpstr>Century Schoolbook</vt:lpstr>
      <vt:lpstr>Copperplate Gothic Light</vt:lpstr>
      <vt:lpstr>Georgia</vt:lpstr>
      <vt:lpstr>MathJax_Main</vt:lpstr>
      <vt:lpstr>MathJax_Math</vt:lpstr>
      <vt:lpstr>Tahoma</vt:lpstr>
      <vt:lpstr>Wingdings</vt:lpstr>
      <vt:lpstr>Wingdings 2</vt:lpstr>
      <vt:lpstr>Office Theme</vt:lpstr>
      <vt:lpstr>VISIO</vt:lpstr>
      <vt:lpstr>Equation</vt:lpstr>
      <vt:lpstr>Supervised Learning   k Nearest Neighbors</vt:lpstr>
      <vt:lpstr>k-Nearest Neighbors (KNN)</vt:lpstr>
      <vt:lpstr>KNN Model Representation</vt:lpstr>
      <vt:lpstr>Making Predictions with KNN</vt:lpstr>
      <vt:lpstr>Other popular distance measures include: </vt:lpstr>
      <vt:lpstr>K - Nearest Neighbors : Steps</vt:lpstr>
      <vt:lpstr>k Nearest Neighbor</vt:lpstr>
      <vt:lpstr>k Nearest Neighbor</vt:lpstr>
      <vt:lpstr>shows an X-Y scatterplot of the 19 samples plotted as a function of their X and Y values. One can notice that among the four samples closest to test sample x11(labeled green), 3/4 of the class labels are for Class A (red color), and therefore, the test sample is assigned to Class A. </vt:lpstr>
      <vt:lpstr>X-Y Scatterplot of the 19 samples for which pairwise Euclidean distances are listed in Table 1. Among the 4 nearest neighbors of the test sample, the most frequent class label color is red, and thus the test sample is assigned to the red class.</vt:lpstr>
      <vt:lpstr>Estimation of K</vt:lpstr>
      <vt:lpstr>Choosing large k reduces the impact and variance caused by noisy data (it smooths the boundary), but can bias the model (it ignores small but important patterns)</vt:lpstr>
      <vt:lpstr>PowerPoint Presentation</vt:lpstr>
      <vt:lpstr>KNN also known as- </vt:lpstr>
      <vt:lpstr>KNN for Classification</vt:lpstr>
      <vt:lpstr>Summary-  k Nearest Neighbor</vt:lpstr>
      <vt:lpstr>Preparing Data For KNN</vt:lpstr>
      <vt:lpstr>Discussion on the k-NN Algorithm</vt:lpstr>
      <vt:lpstr>k Nearest Neighbor Advantages</vt:lpstr>
      <vt:lpstr>k Nearest Neighbor Disadvantages</vt:lpstr>
      <vt:lpstr>k-NN Time Complexity</vt:lpstr>
      <vt:lpstr>k-Nearest Neighbors Tutorial</vt:lpstr>
      <vt:lpstr>Data for each class is quite separated</vt:lpstr>
      <vt:lpstr>KNN and Euclidean Distance</vt:lpstr>
      <vt:lpstr>PowerPoint Presentation</vt:lpstr>
      <vt:lpstr>Making Predictions with KNN</vt:lpstr>
      <vt:lpstr>Suppose, K=3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73</cp:revision>
  <dcterms:created xsi:type="dcterms:W3CDTF">2018-04-02T05:41:22Z</dcterms:created>
  <dcterms:modified xsi:type="dcterms:W3CDTF">2019-04-16T05:33:24Z</dcterms:modified>
</cp:coreProperties>
</file>